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4" r:id="rId4"/>
    <p:sldId id="273" r:id="rId5"/>
    <p:sldId id="27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3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9EE79D-B543-4600-BB4F-13138BEDC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1ED5A8-FE3A-4001-8FB1-591B2E61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7798F8-3A24-4574-8235-AFA19AFA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392063-9D8D-42B5-84EA-A2D6A35E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F0FEB6-738C-4BF9-80C9-7E97F8D0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14B2F-0711-4CDD-A67A-6769E98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39F331-7BCF-4219-A54A-9B6807405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EA9CF-2A85-46FB-B64B-2F355CA6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3DE6A5-FA02-47E9-945A-4B9B059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953CEA-9288-455D-B61B-08F48372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6E5C325-E0C4-420F-A1C7-FF00E4B1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578B30-1B33-4C27-93EC-F84EC2E0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63825D-0AD5-47AB-8F78-49718A4D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890786-73C1-456E-A4E6-6133870D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B0642D-4230-4698-92CB-666FB0A8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63AD5A-EF48-43CB-9C05-F6DCB8B3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733BD-19DA-445C-91B3-54099B4B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B64E16-B538-4A61-A770-7AF25968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EDAF8E-7F88-41ED-9057-17D422EA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AB98E6-AA72-481B-BAD2-0BCF598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C17F4-253D-4A32-9C8B-6AADD4D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A0C93A-3329-4849-A809-E99DEFFB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640D41-2B8D-4338-AE00-3055666D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C5051C-D8ED-46A4-917C-554FCEC5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372406-04AC-4CCB-B5D5-B0D5EE7D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F697D-8DD4-45D1-815F-2B152970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60A2F2-1235-40AF-B3DB-5E56BD703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F89A468-9650-4E8B-BC7B-F2D6034D9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7F2C92-191A-4C15-B607-8B104904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25CC2A-EB55-4F4A-B418-1AB55534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706207-BC01-45AB-B2DC-2B63C617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8AFA6F-8AD2-4B84-86CA-F33D49D6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19CD44-BA36-44FD-B1A8-3698C55E7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232C94-EEC3-4DC9-BFA7-662E5394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2BC4AD3-49A7-49B7-9EE7-B6BEC9116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28EE630-1483-492A-A316-30EF90D45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1C3AEE-D94A-4040-A3CF-D4EEB02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9320CC-40BC-4F71-8316-3D4E979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0C9F2FF-C16F-4968-9F1C-7E338623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16802-23E0-4C7D-98FB-EB73A393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345125-646E-4B25-9799-569D51C7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12B64E-C404-40E6-9E12-9CCC3C4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BEEEA7-E607-494F-BF5C-BDF8B858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12504C4-39A9-4130-9B71-1CAC1C2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54643A-D734-4986-8924-3CCA69E0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11826F-4171-49F4-B536-3B7194A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B75CE8-8F7A-4ABD-98AD-A65E1940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6A358-CF1E-4BFC-BA93-1D71D4DF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1A81AB-8152-4B3D-8D46-DACE309F6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D18C76-75C8-4556-8ED5-CD4CF99C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1F9C89-B66F-404B-BA8C-E2DB1BFB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626A9D-FB5B-4209-A21F-A0565D8B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8F799-5644-4B77-A441-C467158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60F0A5-F3B7-43CA-A00A-94BB8C1D6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FF2EEA-7C10-4FE4-A41F-14CA159E3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AF4E46-7977-4CD1-99E0-E963CE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3EE1B0-0D82-4FDE-B50B-CBAE75FA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5FF2FB-BA28-48F9-9AB4-4EE7AF62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B30EF98-25E5-4493-BCAD-7E8369C3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7751EE-745F-439D-AA20-07E18719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CECE16-9E62-4DEB-AB16-1473CD50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371BD4-84C0-4E84-A75A-4BAC0724B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3162A4-8448-45FD-A259-93C2A2DB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github.com/TravelingPotato/Portfolio" TargetMode="External"/><Relationship Id="rId3" Type="http://schemas.openxmlformats.org/officeDocument/2006/relationships/audio" Target="../media/media1.m4a"/><Relationship Id="rId7" Type="http://schemas.openxmlformats.org/officeDocument/2006/relationships/image" Target="../media/image1.emf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10" Type="http://schemas.openxmlformats.org/officeDocument/2006/relationships/hyperlink" Target="jdp71.github.io" TargetMode="External"/><Relationship Id="rId4" Type="http://schemas.openxmlformats.org/officeDocument/2006/relationships/slideLayout" Target="../slideLayouts/slideLayout5.xml"/><Relationship Id="rId9" Type="http://schemas.openxmlformats.org/officeDocument/2006/relationships/hyperlink" Target="jonathan813.github.io/Portfol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3.emf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Project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21604"/>
          </a:xfrm>
        </p:spPr>
        <p:txBody>
          <a:bodyPr>
            <a:noAutofit/>
          </a:bodyPr>
          <a:lstStyle/>
          <a:p>
            <a:r>
              <a:rPr lang="en-US" sz="2000" dirty="0"/>
              <a:t>We used five different modeling techniques to determine an optimal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Ordinary Least Squares (OLS)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Ridge Regression (RR)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Lasso Regression (LR)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ElasticNet</a:t>
            </a:r>
            <a:r>
              <a:rPr lang="en-US" sz="1600" dirty="0"/>
              <a:t> Regression (ENR)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Extreme Gradient Boosting Regression (XGBR) 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baseline="-25000" dirty="0"/>
              <a:t>  </a:t>
            </a:r>
            <a:r>
              <a:rPr lang="en-US" sz="2000" dirty="0"/>
              <a:t>and root mean square error (RMSE) values were used to determine model performance</a:t>
            </a:r>
          </a:p>
          <a:p>
            <a:r>
              <a:rPr lang="en-US" sz="2000" dirty="0"/>
              <a:t>This model was used to predict the 10 most overpaid and 10 most underpaid NBA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Previous Model Results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46083"/>
              </p:ext>
            </p:extLst>
          </p:nvPr>
        </p:nvGraphicFramePr>
        <p:xfrm>
          <a:off x="4455801" y="3006726"/>
          <a:ext cx="8904023" cy="262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6" imgW="5956042" imgH="1438206" progId="Word.Document.12">
                  <p:embed/>
                </p:oleObj>
              </mc:Choice>
              <mc:Fallback>
                <p:oleObj name="Document" r:id="rId6" imgW="5956042" imgH="14382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801" y="3006726"/>
                        <a:ext cx="8904023" cy="2620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2200" y="5421745"/>
            <a:ext cx="4957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project can be found at our personal GitHub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Taylor Anderson: </a:t>
            </a:r>
            <a:r>
              <a:rPr lang="en-US" sz="1400" dirty="0">
                <a:hlinkClick r:id="rId8" action="ppaction://hlinkfile"/>
              </a:rPr>
              <a:t>github.com/</a:t>
            </a:r>
            <a:r>
              <a:rPr lang="en-US" sz="1400" dirty="0" err="1">
                <a:hlinkClick r:id="rId8" action="ppaction://hlinkfile"/>
              </a:rPr>
              <a:t>TravelingPotato</a:t>
            </a:r>
            <a:r>
              <a:rPr lang="en-US" sz="1400" dirty="0">
                <a:hlinkClick r:id="rId8" action="ppaction://hlinkfile"/>
              </a:rPr>
              <a:t>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Jonathan Lawrence: </a:t>
            </a:r>
            <a:r>
              <a:rPr lang="en-US" sz="1400" dirty="0">
                <a:hlinkClick r:id="rId9" action="ppaction://hlinkfile"/>
              </a:rPr>
              <a:t>jonathan813.github.io/Portfolio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Jeff Peterson: </a:t>
            </a:r>
            <a:r>
              <a:rPr lang="en-US" sz="1400" dirty="0">
                <a:hlinkClick r:id="rId10" action="ppaction://hlinkfile"/>
              </a:rPr>
              <a:t>jdp71.github.io</a:t>
            </a:r>
            <a:endParaRPr lang="en-US" sz="1400" dirty="0"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xmlns="" id="{4AA2745D-C3E0-AE46-A806-82B36A9D28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29818" y="2023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 is a term used to describe a model’s ability to react to new data. That is, after being trained on a training set, a model can digest new data and make accurate predictions. A model’s ability to generalize is central to the success of a model.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71554" y="2505075"/>
            <a:ext cx="5157787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was loaded directly from the web scraper script</a:t>
            </a:r>
          </a:p>
          <a:p>
            <a:pPr lvl="1"/>
            <a:r>
              <a:rPr lang="en-US" dirty="0"/>
              <a:t>2010-2019</a:t>
            </a:r>
          </a:p>
          <a:p>
            <a:r>
              <a:rPr lang="en-US" dirty="0"/>
              <a:t>Column headers needed to be corrected</a:t>
            </a:r>
          </a:p>
          <a:p>
            <a:r>
              <a:rPr lang="en-US" dirty="0"/>
              <a:t>Data was separated into 10 </a:t>
            </a:r>
            <a:r>
              <a:rPr lang="en-US" dirty="0" err="1"/>
              <a:t>dataframes</a:t>
            </a:r>
            <a:r>
              <a:rPr lang="en-US" dirty="0"/>
              <a:t> based on Years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was reduced to only the variables of interest</a:t>
            </a:r>
          </a:p>
          <a:p>
            <a:pPr lvl="1"/>
            <a:r>
              <a:rPr lang="en-US" dirty="0"/>
              <a:t>Age, Player Efficiency Rating, Blocks, Turnover Percentage, Steals, Assists Percentage, Games Started, Games Played, Total Rebounds, Field Goals, Defensive Box Plus Minus, Defensive Rebound Percentage, Usage Percentage, and Free Throws.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6470070"/>
            <a:ext cx="6172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baseline="30000" dirty="0"/>
              <a:t>1</a:t>
            </a:r>
            <a:r>
              <a:rPr lang="en-US" sz="1050" dirty="0"/>
              <a:t>Generalization and Overfitting. (2017, January 24). Retrieved from https://wp.wwu.edu/machinelearning/2017/01/22/generalization-and-overfitting/</a:t>
            </a:r>
          </a:p>
        </p:txBody>
      </p:sp>
      <p:pic>
        <p:nvPicPr>
          <p:cNvPr id="6" name="slide2">
            <a:hlinkClick r:id="" action="ppaction://media"/>
            <a:extLst>
              <a:ext uri="{FF2B5EF4-FFF2-40B4-BE49-F238E27FC236}">
                <a16:creationId xmlns:a16="http://schemas.microsoft.com/office/drawing/2014/main" xmlns="" id="{037DF08D-52E6-E649-8247-B08516D62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941" y="500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results mean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of the R</a:t>
            </a:r>
            <a:r>
              <a:rPr lang="en-US" baseline="30000" dirty="0"/>
              <a:t>2</a:t>
            </a:r>
            <a:r>
              <a:rPr lang="en-US" dirty="0"/>
              <a:t> and RMSE values are very similar.</a:t>
            </a:r>
          </a:p>
          <a:p>
            <a:r>
              <a:rPr lang="en-US" dirty="0"/>
              <a:t>The high R</a:t>
            </a:r>
            <a:r>
              <a:rPr lang="en-US" baseline="30000" dirty="0"/>
              <a:t>2</a:t>
            </a:r>
            <a:r>
              <a:rPr lang="en-US" dirty="0"/>
              <a:t> values indicate that the model generalizes very well with these new datasets.</a:t>
            </a:r>
          </a:p>
          <a:p>
            <a:pPr lvl="1"/>
            <a:r>
              <a:rPr lang="en-US" dirty="0"/>
              <a:t>Interestingly, the last four years show a steady decrease in accuracy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Results per Year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21226"/>
              </p:ext>
            </p:extLst>
          </p:nvPr>
        </p:nvGraphicFramePr>
        <p:xfrm>
          <a:off x="3621088" y="2770188"/>
          <a:ext cx="102679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6" imgW="5956042" imgH="2252686" progId="Word.Document.12">
                  <p:embed/>
                </p:oleObj>
              </mc:Choice>
              <mc:Fallback>
                <p:oleObj name="Document" r:id="rId6" imgW="5956042" imgH="2252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1088" y="2770188"/>
                        <a:ext cx="102679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lide3">
            <a:hlinkClick r:id="" action="ppaction://media"/>
            <a:extLst>
              <a:ext uri="{FF2B5EF4-FFF2-40B4-BE49-F238E27FC236}">
                <a16:creationId xmlns:a16="http://schemas.microsoft.com/office/drawing/2014/main" xmlns="" id="{B5C99AB3-FD98-8048-91AC-1C743876E1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8988" y="328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Top Ten Plots (2019 Data)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" y="2639683"/>
            <a:ext cx="5875533" cy="33556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 10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639683"/>
            <a:ext cx="5888233" cy="3355675"/>
          </a:xfrm>
        </p:spPr>
      </p:pic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xmlns="" id="{09923106-D789-2740-B7DA-CBC4EC73B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988" y="215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Model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Consistently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531" t="37180" r="53061" b="31208"/>
          <a:stretch/>
        </p:blipFill>
        <p:spPr>
          <a:xfrm>
            <a:off x="1156968" y="2829464"/>
            <a:ext cx="4127275" cy="32566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Consistently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25215" t="53127" r="54148" b="15728"/>
          <a:stretch/>
        </p:blipFill>
        <p:spPr>
          <a:xfrm>
            <a:off x="6597920" y="2830882"/>
            <a:ext cx="4036519" cy="3255264"/>
          </a:xfrm>
          <a:prstGeom prst="rect">
            <a:avLst/>
          </a:prstGeom>
        </p:spPr>
      </p:pic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xmlns="" id="{6917FB70-2B10-B241-8EB0-F9B3FC383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1049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333</Words>
  <Application>Microsoft Office PowerPoint</Application>
  <PresentationFormat>Widescreen</PresentationFormat>
  <Paragraphs>38</Paragraphs>
  <Slides>5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Document</vt:lpstr>
      <vt:lpstr>Previous Project Summary</vt:lpstr>
      <vt:lpstr>Model Generalization</vt:lpstr>
      <vt:lpstr>Model Generalization Analysis</vt:lpstr>
      <vt:lpstr>Sample of Top Ten Plots (2019 Data)</vt:lpstr>
      <vt:lpstr>Additional Model Insights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Lawrence</dc:creator>
  <cp:lastModifiedBy>PetersonTM, Jeffery</cp:lastModifiedBy>
  <cp:revision>36</cp:revision>
  <dcterms:created xsi:type="dcterms:W3CDTF">2020-02-05T02:03:50Z</dcterms:created>
  <dcterms:modified xsi:type="dcterms:W3CDTF">2020-04-05T16:26:44Z</dcterms:modified>
</cp:coreProperties>
</file>